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Nunito Semi Bold"/>
      <p:regular r:id="rId15"/>
    </p:embeddedFont>
    <p:embeddedFont>
      <p:font typeface="Nunito Semi Bold"/>
      <p:regular r:id="rId16"/>
    </p:embeddedFon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PT Sans"/>
      <p:regular r:id="rId19"/>
    </p:embeddedFont>
    <p:embeddedFont>
      <p:font typeface="PT Sans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0243" y="846415"/>
            <a:ext cx="7163514" cy="34454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000"/>
              </a:lnSpc>
              <a:buNone/>
            </a:pPr>
            <a:r>
              <a:rPr lang="en-US" sz="7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아이세이프: AI 기반 아동학대 선별 시스템</a:t>
            </a:r>
            <a:endParaRPr lang="en-US" sz="7200" dirty="0"/>
          </a:p>
        </p:txBody>
      </p:sp>
      <p:sp>
        <p:nvSpPr>
          <p:cNvPr id="4" name="Text 1"/>
          <p:cNvSpPr/>
          <p:nvPr/>
        </p:nvSpPr>
        <p:spPr>
          <a:xfrm>
            <a:off x="990243" y="4716185"/>
            <a:ext cx="7163514" cy="1358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아이세이프는 의료 환경에서 아동학대를 빠르게 선별하고 의료진의 판단을 돕는 AI 시스템입니다. 환자 데이터를 분석하여 아동학대 의심률을 산출합니다.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990243" y="6661547"/>
            <a:ext cx="452676" cy="452676"/>
          </a:xfrm>
          <a:prstGeom prst="roundRect">
            <a:avLst>
              <a:gd name="adj" fmla="val 20197858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863" y="6669167"/>
            <a:ext cx="437436" cy="43743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84365" y="6392823"/>
            <a:ext cx="4499134" cy="9903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750" b="1" dirty="0">
                <a:solidFill>
                  <a:srgbClr val="00002E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작성자: 이재영 / 학생 / 의학과 ­</a:t>
            </a:r>
            <a:endParaRPr lang="en-US" sz="2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0243" y="941903"/>
            <a:ext cx="6657737" cy="832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진단 검사 결과 활용</a:t>
            </a:r>
            <a:endParaRPr lang="en-US" sz="5200" dirty="0"/>
          </a:p>
        </p:txBody>
      </p:sp>
      <p:sp>
        <p:nvSpPr>
          <p:cNvPr id="4" name="Shape 1"/>
          <p:cNvSpPr/>
          <p:nvPr/>
        </p:nvSpPr>
        <p:spPr>
          <a:xfrm>
            <a:off x="990243" y="2516743"/>
            <a:ext cx="636627" cy="636627"/>
          </a:xfrm>
          <a:prstGeom prst="roundRect">
            <a:avLst>
              <a:gd name="adj" fmla="val 66669"/>
            </a:avLst>
          </a:prstGeom>
          <a:solidFill>
            <a:srgbClr val="F3F3FF"/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88720" y="2635329"/>
            <a:ext cx="239673" cy="399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3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3100" dirty="0"/>
          </a:p>
        </p:txBody>
      </p:sp>
      <p:sp>
        <p:nvSpPr>
          <p:cNvPr id="6" name="Text 3"/>
          <p:cNvSpPr/>
          <p:nvPr/>
        </p:nvSpPr>
        <p:spPr>
          <a:xfrm>
            <a:off x="1909762" y="2516743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주요 검사 항목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1909762" y="3102531"/>
            <a:ext cx="6243995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RBC, WBC, PLT, Hemoglobin, PT/INR, aPTT, AST/ALT/ALP, 전해질 등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990243" y="4609267"/>
            <a:ext cx="636627" cy="636627"/>
          </a:xfrm>
          <a:prstGeom prst="roundRect">
            <a:avLst>
              <a:gd name="adj" fmla="val 66669"/>
            </a:avLst>
          </a:prstGeom>
          <a:solidFill>
            <a:srgbClr val="F3F3FF"/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88720" y="4727853"/>
            <a:ext cx="239673" cy="399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3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3100" dirty="0"/>
          </a:p>
        </p:txBody>
      </p:sp>
      <p:sp>
        <p:nvSpPr>
          <p:cNvPr id="10" name="Text 7"/>
          <p:cNvSpPr/>
          <p:nvPr/>
        </p:nvSpPr>
        <p:spPr>
          <a:xfrm>
            <a:off x="1909762" y="4609267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형태</a:t>
            </a:r>
            <a:endParaRPr lang="en-US" sz="2600" dirty="0"/>
          </a:p>
        </p:txBody>
      </p:sp>
      <p:sp>
        <p:nvSpPr>
          <p:cNvPr id="11" name="Text 8"/>
          <p:cNvSpPr/>
          <p:nvPr/>
        </p:nvSpPr>
        <p:spPr>
          <a:xfrm>
            <a:off x="1909762" y="5195054"/>
            <a:ext cx="6243995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1*19 벡터로 XGBoost 모델에 입력</a:t>
            </a:r>
            <a:endParaRPr lang="en-US" sz="2200" dirty="0"/>
          </a:p>
        </p:txBody>
      </p:sp>
      <p:sp>
        <p:nvSpPr>
          <p:cNvPr id="12" name="Shape 9"/>
          <p:cNvSpPr/>
          <p:nvPr/>
        </p:nvSpPr>
        <p:spPr>
          <a:xfrm>
            <a:off x="990243" y="6248995"/>
            <a:ext cx="636627" cy="636627"/>
          </a:xfrm>
          <a:prstGeom prst="roundRect">
            <a:avLst>
              <a:gd name="adj" fmla="val 66669"/>
            </a:avLst>
          </a:prstGeom>
          <a:solidFill>
            <a:srgbClr val="F3F3FF"/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88720" y="6367582"/>
            <a:ext cx="239673" cy="399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3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3100" dirty="0"/>
          </a:p>
        </p:txBody>
      </p:sp>
      <p:sp>
        <p:nvSpPr>
          <p:cNvPr id="14" name="Text 11"/>
          <p:cNvSpPr/>
          <p:nvPr/>
        </p:nvSpPr>
        <p:spPr>
          <a:xfrm>
            <a:off x="1909762" y="6248995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확보</a:t>
            </a:r>
            <a:endParaRPr lang="en-US" sz="2600" dirty="0"/>
          </a:p>
        </p:txBody>
      </p:sp>
      <p:sp>
        <p:nvSpPr>
          <p:cNvPr id="15" name="Text 12"/>
          <p:cNvSpPr/>
          <p:nvPr/>
        </p:nvSpPr>
        <p:spPr>
          <a:xfrm>
            <a:off x="1909762" y="6834783"/>
            <a:ext cx="6243995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전향적 연구를 통해 실제 데이터 수집 예정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29494" y="741045"/>
            <a:ext cx="6340673" cy="792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200"/>
              </a:lnSpc>
              <a:buNone/>
            </a:pPr>
            <a:r>
              <a:rPr lang="en-US" sz="4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보안 및 개인정보 보호</a:t>
            </a:r>
            <a:endParaRPr lang="en-US" sz="4950" dirty="0"/>
          </a:p>
        </p:txBody>
      </p:sp>
      <p:sp>
        <p:nvSpPr>
          <p:cNvPr id="4" name="Shape 1"/>
          <p:cNvSpPr/>
          <p:nvPr/>
        </p:nvSpPr>
        <p:spPr>
          <a:xfrm>
            <a:off x="6818471" y="1937861"/>
            <a:ext cx="30480" cy="5553313"/>
          </a:xfrm>
          <a:prstGeom prst="roundRect">
            <a:avLst>
              <a:gd name="adj" fmla="val 1326183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7106364" y="2528888"/>
            <a:ext cx="943094" cy="30480"/>
          </a:xfrm>
          <a:prstGeom prst="roundRect">
            <a:avLst>
              <a:gd name="adj" fmla="val 1326183"/>
            </a:avLst>
          </a:prstGeom>
          <a:solidFill>
            <a:srgbClr val="2D4DF2"/>
          </a:solidFill>
          <a:ln/>
        </p:spPr>
      </p:sp>
      <p:sp>
        <p:nvSpPr>
          <p:cNvPr id="6" name="Shape 3"/>
          <p:cNvSpPr/>
          <p:nvPr/>
        </p:nvSpPr>
        <p:spPr>
          <a:xfrm>
            <a:off x="6530578" y="2240994"/>
            <a:ext cx="606266" cy="606266"/>
          </a:xfrm>
          <a:prstGeom prst="roundRect">
            <a:avLst>
              <a:gd name="adj" fmla="val 66674"/>
            </a:avLst>
          </a:prstGeom>
          <a:solidFill>
            <a:srgbClr val="F3F3FF"/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719530" y="2353866"/>
            <a:ext cx="228243" cy="380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2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950" dirty="0"/>
          </a:p>
        </p:txBody>
      </p:sp>
      <p:sp>
        <p:nvSpPr>
          <p:cNvPr id="8" name="Text 5"/>
          <p:cNvSpPr/>
          <p:nvPr/>
        </p:nvSpPr>
        <p:spPr>
          <a:xfrm>
            <a:off x="8315801" y="2207300"/>
            <a:ext cx="3170277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비식별화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8315801" y="2765227"/>
            <a:ext cx="5371505" cy="431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개인식별정보 제거 후 해시값으로 대체</a:t>
            </a:r>
            <a:endParaRPr lang="en-US" sz="2100" dirty="0"/>
          </a:p>
        </p:txBody>
      </p:sp>
      <p:sp>
        <p:nvSpPr>
          <p:cNvPr id="10" name="Shape 7"/>
          <p:cNvSpPr/>
          <p:nvPr/>
        </p:nvSpPr>
        <p:spPr>
          <a:xfrm>
            <a:off x="7106364" y="4326136"/>
            <a:ext cx="943094" cy="30480"/>
          </a:xfrm>
          <a:prstGeom prst="roundRect">
            <a:avLst>
              <a:gd name="adj" fmla="val 1326183"/>
            </a:avLst>
          </a:prstGeom>
          <a:solidFill>
            <a:srgbClr val="018CE1"/>
          </a:solidFill>
          <a:ln/>
        </p:spPr>
      </p:sp>
      <p:sp>
        <p:nvSpPr>
          <p:cNvPr id="11" name="Shape 8"/>
          <p:cNvSpPr/>
          <p:nvPr/>
        </p:nvSpPr>
        <p:spPr>
          <a:xfrm>
            <a:off x="6530578" y="4038243"/>
            <a:ext cx="606266" cy="606266"/>
          </a:xfrm>
          <a:prstGeom prst="roundRect">
            <a:avLst>
              <a:gd name="adj" fmla="val 66674"/>
            </a:avLst>
          </a:prstGeom>
          <a:solidFill>
            <a:srgbClr val="F3F3FF"/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719530" y="4151114"/>
            <a:ext cx="228243" cy="380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2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950" dirty="0"/>
          </a:p>
        </p:txBody>
      </p:sp>
      <p:sp>
        <p:nvSpPr>
          <p:cNvPr id="13" name="Text 10"/>
          <p:cNvSpPr/>
          <p:nvPr/>
        </p:nvSpPr>
        <p:spPr>
          <a:xfrm>
            <a:off x="8315801" y="4004548"/>
            <a:ext cx="3170277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영상/음성 처리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8315801" y="4562475"/>
            <a:ext cx="5371505" cy="8620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특징점 추출, 3D 아바타 변환, 음성 변조 등 기법 사용</a:t>
            </a:r>
            <a:endParaRPr lang="en-US" sz="2100" dirty="0"/>
          </a:p>
        </p:txBody>
      </p:sp>
      <p:sp>
        <p:nvSpPr>
          <p:cNvPr id="15" name="Shape 12"/>
          <p:cNvSpPr/>
          <p:nvPr/>
        </p:nvSpPr>
        <p:spPr>
          <a:xfrm>
            <a:off x="7106364" y="6554391"/>
            <a:ext cx="943094" cy="30480"/>
          </a:xfrm>
          <a:prstGeom prst="roundRect">
            <a:avLst>
              <a:gd name="adj" fmla="val 1326183"/>
            </a:avLst>
          </a:prstGeom>
          <a:solidFill>
            <a:srgbClr val="DA33BF"/>
          </a:solidFill>
          <a:ln/>
        </p:spPr>
      </p:sp>
      <p:sp>
        <p:nvSpPr>
          <p:cNvPr id="16" name="Shape 13"/>
          <p:cNvSpPr/>
          <p:nvPr/>
        </p:nvSpPr>
        <p:spPr>
          <a:xfrm>
            <a:off x="6530578" y="6266497"/>
            <a:ext cx="606266" cy="606266"/>
          </a:xfrm>
          <a:prstGeom prst="roundRect">
            <a:avLst>
              <a:gd name="adj" fmla="val 66674"/>
            </a:avLst>
          </a:prstGeom>
          <a:solidFill>
            <a:srgbClr val="F3F3FF"/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719530" y="6379369"/>
            <a:ext cx="228243" cy="380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50"/>
              </a:lnSpc>
              <a:buNone/>
            </a:pPr>
            <a:r>
              <a:rPr lang="en-US" sz="29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950" dirty="0"/>
          </a:p>
        </p:txBody>
      </p:sp>
      <p:sp>
        <p:nvSpPr>
          <p:cNvPr id="18" name="Text 15"/>
          <p:cNvSpPr/>
          <p:nvPr/>
        </p:nvSpPr>
        <p:spPr>
          <a:xfrm>
            <a:off x="8315801" y="6232803"/>
            <a:ext cx="3170277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연합 학습</a:t>
            </a:r>
            <a:endParaRPr lang="en-US" sz="2450" dirty="0"/>
          </a:p>
        </p:txBody>
      </p:sp>
      <p:sp>
        <p:nvSpPr>
          <p:cNvPr id="19" name="Text 16"/>
          <p:cNvSpPr/>
          <p:nvPr/>
        </p:nvSpPr>
        <p:spPr>
          <a:xfrm>
            <a:off x="8315801" y="6790730"/>
            <a:ext cx="5371505" cy="431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병원 내 일차 모델 학습 후 가중치만 공유</a:t>
            </a:r>
            <a:endParaRPr lang="en-US" sz="2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8797" y="666869"/>
            <a:ext cx="5706547" cy="713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의료 현장 활용 방법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797" y="1743908"/>
            <a:ext cx="1212652" cy="19402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25184" y="1986439"/>
            <a:ext cx="285321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수집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425184" y="2488525"/>
            <a:ext cx="5870019" cy="388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웹캠 영상, EMR 정보, 문진 결과 등 자동 수집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797" y="3684151"/>
            <a:ext cx="1212652" cy="194024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25184" y="3926681"/>
            <a:ext cx="285321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AI 분석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425184" y="4428768"/>
            <a:ext cx="5870019" cy="388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XGBoost 모델을 통한 아동학대 의심률 산출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797" y="5624393"/>
            <a:ext cx="1212652" cy="194024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25184" y="5866924"/>
            <a:ext cx="285321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결과 제시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425184" y="6369010"/>
            <a:ext cx="5870019" cy="388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의심률과 근거 제시, 필요시 자동 알림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8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73217" y="764619"/>
            <a:ext cx="6542603" cy="817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400"/>
              </a:lnSpc>
              <a:buNone/>
            </a:pPr>
            <a:r>
              <a:rPr lang="en-US" sz="5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확보 계획</a:t>
            </a:r>
            <a:endParaRPr lang="en-US" sz="5150" dirty="0"/>
          </a:p>
        </p:txBody>
      </p:sp>
      <p:sp>
        <p:nvSpPr>
          <p:cNvPr id="4" name="Shape 1"/>
          <p:cNvSpPr/>
          <p:nvPr/>
        </p:nvSpPr>
        <p:spPr>
          <a:xfrm>
            <a:off x="973217" y="1999417"/>
            <a:ext cx="7197566" cy="1637586"/>
          </a:xfrm>
          <a:prstGeom prst="roundRect">
            <a:avLst>
              <a:gd name="adj" fmla="val 25470"/>
            </a:avLst>
          </a:prstGeom>
          <a:solidFill>
            <a:srgbClr val="F3F3FF"/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81708" y="2307908"/>
            <a:ext cx="3271242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목표 데이터 규모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281708" y="2883694"/>
            <a:ext cx="6580584" cy="444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약 10,000건의 케이스 (아동학대 100건 포함)</a:t>
            </a:r>
            <a:endParaRPr lang="en-US" sz="2150" dirty="0"/>
          </a:p>
        </p:txBody>
      </p:sp>
      <p:sp>
        <p:nvSpPr>
          <p:cNvPr id="7" name="Shape 4"/>
          <p:cNvSpPr/>
          <p:nvPr/>
        </p:nvSpPr>
        <p:spPr>
          <a:xfrm>
            <a:off x="973217" y="3915013"/>
            <a:ext cx="7197566" cy="1637586"/>
          </a:xfrm>
          <a:prstGeom prst="roundRect">
            <a:avLst>
              <a:gd name="adj" fmla="val 25470"/>
            </a:avLst>
          </a:prstGeom>
          <a:solidFill>
            <a:srgbClr val="F3F3FF"/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281708" y="4223504"/>
            <a:ext cx="3271242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수집 기간</a:t>
            </a:r>
            <a:endParaRPr lang="en-US" sz="2550" dirty="0"/>
          </a:p>
        </p:txBody>
      </p:sp>
      <p:sp>
        <p:nvSpPr>
          <p:cNvPr id="9" name="Text 6"/>
          <p:cNvSpPr/>
          <p:nvPr/>
        </p:nvSpPr>
        <p:spPr>
          <a:xfrm>
            <a:off x="1281708" y="4799290"/>
            <a:ext cx="6580584" cy="444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5개 소아전문응급의료센터에서 2년 또는 4-5년</a:t>
            </a:r>
            <a:endParaRPr lang="en-US" sz="2150" dirty="0"/>
          </a:p>
        </p:txBody>
      </p:sp>
      <p:sp>
        <p:nvSpPr>
          <p:cNvPr id="10" name="Shape 7"/>
          <p:cNvSpPr/>
          <p:nvPr/>
        </p:nvSpPr>
        <p:spPr>
          <a:xfrm>
            <a:off x="973217" y="5830610"/>
            <a:ext cx="7197566" cy="1637586"/>
          </a:xfrm>
          <a:prstGeom prst="roundRect">
            <a:avLst>
              <a:gd name="adj" fmla="val 25470"/>
            </a:avLst>
          </a:prstGeom>
          <a:solidFill>
            <a:srgbClr val="F3F3FF"/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281708" y="6139101"/>
            <a:ext cx="3271242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표정/발화 데이터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1281708" y="6714887"/>
            <a:ext cx="6580584" cy="444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0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약 40시간, 14,400개 라벨 확보 예정</a:t>
            </a:r>
            <a:endParaRPr lang="en-US" sz="21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76643" y="2033826"/>
            <a:ext cx="6891814" cy="832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수익 모델: B2B 라이선스</a:t>
            </a:r>
            <a:endParaRPr lang="en-US" sz="5200" dirty="0"/>
          </a:p>
        </p:txBody>
      </p:sp>
      <p:sp>
        <p:nvSpPr>
          <p:cNvPr id="4" name="Shape 1"/>
          <p:cNvSpPr/>
          <p:nvPr/>
        </p:nvSpPr>
        <p:spPr>
          <a:xfrm>
            <a:off x="6476643" y="3290411"/>
            <a:ext cx="7163514" cy="2905363"/>
          </a:xfrm>
          <a:prstGeom prst="roundRect">
            <a:avLst>
              <a:gd name="adj" fmla="val 14609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491883" y="3305651"/>
            <a:ext cx="7132320" cy="80736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775490" y="3482935"/>
            <a:ext cx="1807607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대상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156502" y="3482935"/>
            <a:ext cx="1803797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가격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1533703" y="3482935"/>
            <a:ext cx="1807607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시장 규모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6491883" y="4113014"/>
            <a:ext cx="7132320" cy="80736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775490" y="4290298"/>
            <a:ext cx="1807607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국내 응급실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9156502" y="4290298"/>
            <a:ext cx="1803797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연 $50,000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33703" y="4290298"/>
            <a:ext cx="1807607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최대 205억 원</a:t>
            </a:r>
            <a:endParaRPr lang="en-US" sz="2200" dirty="0"/>
          </a:p>
        </p:txBody>
      </p:sp>
      <p:sp>
        <p:nvSpPr>
          <p:cNvPr id="13" name="Shape 10"/>
          <p:cNvSpPr/>
          <p:nvPr/>
        </p:nvSpPr>
        <p:spPr>
          <a:xfrm>
            <a:off x="6491883" y="4920377"/>
            <a:ext cx="7132320" cy="12601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775490" y="5097661"/>
            <a:ext cx="1807607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미국 응급실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156502" y="5097661"/>
            <a:ext cx="1803797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연 $50,000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1533703" y="5097661"/>
            <a:ext cx="1807607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최대 3,245억 원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5544" y="604480"/>
            <a:ext cx="5914192" cy="646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정부 협력 및 공공 예산 활용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5544" y="1580317"/>
            <a:ext cx="549354" cy="5493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55544" y="2349341"/>
            <a:ext cx="258532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정부 정책 연계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255544" y="2804160"/>
            <a:ext cx="7605713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아동학대 예방 정책과 연계하여 전국적 보급 추진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5544" y="3815001"/>
            <a:ext cx="549354" cy="5493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55544" y="4584025"/>
            <a:ext cx="258532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비용 구조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255544" y="5038844"/>
            <a:ext cx="7605713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아동 1인당 500원의 스크리닝 비용 제안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544" y="6049685"/>
            <a:ext cx="549354" cy="5493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55544" y="6818709"/>
            <a:ext cx="2585323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협력 모델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255544" y="7273528"/>
            <a:ext cx="7605713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정부 지원을 통한 지속 가능한 운영 모델 구축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90243" y="2415421"/>
            <a:ext cx="7439739" cy="832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글로벌 확장 및 부가 서비스</a:t>
            </a:r>
            <a:endParaRPr lang="en-US" sz="5200" dirty="0"/>
          </a:p>
        </p:txBody>
      </p:sp>
      <p:sp>
        <p:nvSpPr>
          <p:cNvPr id="3" name="Text 1"/>
          <p:cNvSpPr/>
          <p:nvPr/>
        </p:nvSpPr>
        <p:spPr>
          <a:xfrm>
            <a:off x="990243" y="3954899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글로벌 시장 진출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990243" y="4653915"/>
            <a:ext cx="5979795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미국 등 선진국 시장 진출로 TAM 3,380억 원 목표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667982" y="3954899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기반 서비스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7667982" y="4653915"/>
            <a:ext cx="5979795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수집 데이터 활용한 보고서, 리스크 평가 등 부가 서비스 개발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2024-11-02T23:35:47Z</dcterms:created>
  <dcterms:modified xsi:type="dcterms:W3CDTF">2024-11-02T23:35:47Z</dcterms:modified>
</cp:coreProperties>
</file>